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9" r:id="rId11"/>
    <p:sldId id="270" r:id="rId12"/>
    <p:sldId id="265" r:id="rId13"/>
    <p:sldId id="266" r:id="rId14"/>
    <p:sldId id="267" r:id="rId15"/>
    <p:sldId id="268" r:id="rId16"/>
  </p:sldIdLst>
  <p:sldSz cx="18288000" cy="10287000"/>
  <p:notesSz cx="6858000" cy="9144000"/>
  <p:embeddedFontLst>
    <p:embeddedFont>
      <p:font typeface="Anton" pitchFamily="2" charset="0"/>
      <p:regular r:id="rId17"/>
    </p:embeddedFont>
    <p:embeddedFont>
      <p:font typeface="Canva Sans" panose="020B0604020202020204" charset="0"/>
      <p:regular r:id="rId18"/>
    </p:embeddedFont>
    <p:embeddedFont>
      <p:font typeface="Canva Sans Bold" panose="020B0604020202020204" charset="0"/>
      <p:regular r:id="rId19"/>
    </p:embeddedFont>
    <p:embeddedFont>
      <p:font typeface="Raleway" pitchFamily="2" charset="0"/>
      <p:regular r:id="rId20"/>
    </p:embeddedFont>
    <p:embeddedFont>
      <p:font typeface="Raleway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122591" y="1077887"/>
            <a:ext cx="9663952" cy="8229600"/>
          </a:xfrm>
          <a:custGeom>
            <a:avLst/>
            <a:gdLst/>
            <a:ahLst/>
            <a:cxnLst/>
            <a:rect l="l" t="t" r="r" b="b"/>
            <a:pathLst>
              <a:path w="9663952" h="8229600">
                <a:moveTo>
                  <a:pt x="0" y="0"/>
                </a:moveTo>
                <a:lnTo>
                  <a:pt x="9663952" y="0"/>
                </a:lnTo>
                <a:lnTo>
                  <a:pt x="9663952" y="8229600"/>
                </a:lnTo>
                <a:lnTo>
                  <a:pt x="0" y="8229600"/>
                </a:lnTo>
                <a:lnTo>
                  <a:pt x="0" y="0"/>
                </a:lnTo>
                <a:close/>
              </a:path>
            </a:pathLst>
          </a:custGeom>
          <a:blipFill>
            <a:blip r:embed="rId2"/>
            <a:stretch>
              <a:fillRect r="-1227"/>
            </a:stretch>
          </a:blipFill>
        </p:spPr>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235988" y="2391416"/>
            <a:ext cx="13816023" cy="2752084"/>
          </a:xfrm>
          <a:prstGeom prst="rect">
            <a:avLst/>
          </a:prstGeom>
        </p:spPr>
        <p:txBody>
          <a:bodyPr lIns="0" tIns="0" rIns="0" bIns="0" rtlCol="0" anchor="t">
            <a:spAutoFit/>
          </a:bodyPr>
          <a:lstStyle/>
          <a:p>
            <a:pPr algn="ctr">
              <a:lnSpc>
                <a:spcPts val="22526"/>
              </a:lnSpc>
              <a:spcBef>
                <a:spcPct val="0"/>
              </a:spcBef>
            </a:pPr>
            <a:r>
              <a:rPr lang="en-US" sz="16090">
                <a:solidFill>
                  <a:srgbClr val="FFFFFF"/>
                </a:solidFill>
                <a:latin typeface="Anton"/>
                <a:ea typeface="Anton"/>
                <a:cs typeface="Anton"/>
                <a:sym typeface="Anton"/>
              </a:rPr>
              <a:t>CONVEX PROJECT</a:t>
            </a:r>
          </a:p>
        </p:txBody>
      </p:sp>
      <p:sp>
        <p:nvSpPr>
          <p:cNvPr id="5" name="TextBox 5"/>
          <p:cNvSpPr txBox="1"/>
          <p:nvPr/>
        </p:nvSpPr>
        <p:spPr>
          <a:xfrm>
            <a:off x="3645989" y="5921462"/>
            <a:ext cx="10996022" cy="1280852"/>
          </a:xfrm>
          <a:prstGeom prst="rect">
            <a:avLst/>
          </a:prstGeom>
        </p:spPr>
        <p:txBody>
          <a:bodyPr lIns="0" tIns="0" rIns="0" bIns="0" rtlCol="0" anchor="t">
            <a:spAutoFit/>
          </a:bodyPr>
          <a:lstStyle/>
          <a:p>
            <a:pPr algn="ctr">
              <a:lnSpc>
                <a:spcPts val="5125"/>
              </a:lnSpc>
              <a:spcBef>
                <a:spcPct val="0"/>
              </a:spcBef>
            </a:pPr>
            <a:r>
              <a:rPr lang="en-US" sz="3660" spc="1973">
                <a:solidFill>
                  <a:srgbClr val="FFFFFF"/>
                </a:solidFill>
                <a:latin typeface="Raleway"/>
                <a:ea typeface="Raleway"/>
                <a:cs typeface="Raleway"/>
                <a:sym typeface="Raleway"/>
              </a:rPr>
              <a:t>STUDENT SCORE EXAM OPTIMIZATION</a:t>
            </a:r>
          </a:p>
        </p:txBody>
      </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850FD987-D135-4F80-F4FA-F9EE36C086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1A526B-90F0-8E7F-1E67-F486A32D5503}"/>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9201631-F187-D43B-B76A-6610EC95DD2F}"/>
              </a:ext>
            </a:extLst>
          </p:cNvPr>
          <p:cNvSpPr/>
          <p:nvPr/>
        </p:nvSpPr>
        <p:spPr>
          <a:xfrm>
            <a:off x="437614" y="677948"/>
            <a:ext cx="17703399" cy="8835681"/>
          </a:xfrm>
          <a:custGeom>
            <a:avLst/>
            <a:gdLst/>
            <a:ahLst/>
            <a:cxnLst/>
            <a:rect l="l" t="t" r="r" b="b"/>
            <a:pathLst>
              <a:path w="17703399" h="8835681">
                <a:moveTo>
                  <a:pt x="0" y="0"/>
                </a:moveTo>
                <a:lnTo>
                  <a:pt x="17703398" y="0"/>
                </a:lnTo>
                <a:lnTo>
                  <a:pt x="17703398" y="8835681"/>
                </a:lnTo>
                <a:lnTo>
                  <a:pt x="0" y="8835681"/>
                </a:lnTo>
                <a:lnTo>
                  <a:pt x="0" y="0"/>
                </a:lnTo>
                <a:close/>
              </a:path>
            </a:pathLst>
          </a:custGeom>
          <a:blipFill>
            <a:blip r:embed="rId4"/>
            <a:stretch>
              <a:fillRect t="-67320" b="-1234"/>
            </a:stretch>
          </a:blipFill>
        </p:spPr>
      </p:sp>
      <p:sp>
        <p:nvSpPr>
          <p:cNvPr id="4" name="TextBox 4">
            <a:extLst>
              <a:ext uri="{FF2B5EF4-FFF2-40B4-BE49-F238E27FC236}">
                <a16:creationId xmlns:a16="http://schemas.microsoft.com/office/drawing/2014/main" id="{04ED42D9-B904-0E44-DD93-A8C1F4EB5530}"/>
              </a:ext>
            </a:extLst>
          </p:cNvPr>
          <p:cNvSpPr txBox="1"/>
          <p:nvPr/>
        </p:nvSpPr>
        <p:spPr>
          <a:xfrm>
            <a:off x="1028700" y="9285414"/>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10</a:t>
            </a:r>
          </a:p>
        </p:txBody>
      </p:sp>
      <p:sp>
        <p:nvSpPr>
          <p:cNvPr id="6" name="TextBox 7">
            <a:extLst>
              <a:ext uri="{FF2B5EF4-FFF2-40B4-BE49-F238E27FC236}">
                <a16:creationId xmlns:a16="http://schemas.microsoft.com/office/drawing/2014/main" id="{7CB8EE28-5E9A-0DC3-141E-9EA64DEE792F}"/>
              </a:ext>
            </a:extLst>
          </p:cNvPr>
          <p:cNvSpPr txBox="1"/>
          <p:nvPr/>
        </p:nvSpPr>
        <p:spPr>
          <a:xfrm>
            <a:off x="609600" y="498893"/>
            <a:ext cx="14156546" cy="1115690"/>
          </a:xfrm>
          <a:prstGeom prst="rect">
            <a:avLst/>
          </a:prstGeom>
        </p:spPr>
        <p:txBody>
          <a:bodyPr wrap="square" lIns="0" tIns="0" rIns="0" bIns="0" rtlCol="0" anchor="t">
            <a:spAutoFit/>
          </a:bodyPr>
          <a:lstStyle/>
          <a:p>
            <a:pPr algn="l">
              <a:lnSpc>
                <a:spcPts val="8688"/>
              </a:lnSpc>
            </a:pPr>
            <a:r>
              <a:rPr lang="en-US" sz="7971" dirty="0">
                <a:solidFill>
                  <a:srgbClr val="FFFFFF"/>
                </a:solidFill>
                <a:latin typeface="Anton"/>
                <a:ea typeface="Anton"/>
                <a:cs typeface="Anton"/>
                <a:sym typeface="Anton"/>
              </a:rPr>
              <a:t>When Alpha near to original Score</a:t>
            </a:r>
            <a:endParaRPr lang="en-US" sz="4571" dirty="0">
              <a:solidFill>
                <a:srgbClr val="FFFFFF"/>
              </a:solidFill>
              <a:latin typeface="Anton"/>
              <a:ea typeface="Anton"/>
              <a:cs typeface="Anton"/>
              <a:sym typeface="Anton"/>
            </a:endParaRPr>
          </a:p>
        </p:txBody>
      </p:sp>
      <p:pic>
        <p:nvPicPr>
          <p:cNvPr id="10" name="Picture 9">
            <a:extLst>
              <a:ext uri="{FF2B5EF4-FFF2-40B4-BE49-F238E27FC236}">
                <a16:creationId xmlns:a16="http://schemas.microsoft.com/office/drawing/2014/main" id="{3D688248-BBB9-E999-7AE1-F930CD13E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210" y="1908266"/>
            <a:ext cx="17788803" cy="5929601"/>
          </a:xfrm>
          <a:prstGeom prst="rect">
            <a:avLst/>
          </a:prstGeom>
        </p:spPr>
      </p:pic>
    </p:spTree>
    <p:extLst>
      <p:ext uri="{BB962C8B-B14F-4D97-AF65-F5344CB8AC3E}">
        <p14:creationId xmlns:p14="http://schemas.microsoft.com/office/powerpoint/2010/main" val="47375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B77FEF59-CB13-D3AB-A6FF-1701E287E2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5F0C83B-B698-93C4-2E3A-991293C5C9D4}"/>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47D273F4-3565-AFFC-5AF0-833CA17AAA07}"/>
              </a:ext>
            </a:extLst>
          </p:cNvPr>
          <p:cNvSpPr/>
          <p:nvPr/>
        </p:nvSpPr>
        <p:spPr>
          <a:xfrm>
            <a:off x="437614" y="677948"/>
            <a:ext cx="17703399" cy="8835681"/>
          </a:xfrm>
          <a:custGeom>
            <a:avLst/>
            <a:gdLst/>
            <a:ahLst/>
            <a:cxnLst/>
            <a:rect l="l" t="t" r="r" b="b"/>
            <a:pathLst>
              <a:path w="17703399" h="8835681">
                <a:moveTo>
                  <a:pt x="0" y="0"/>
                </a:moveTo>
                <a:lnTo>
                  <a:pt x="17703398" y="0"/>
                </a:lnTo>
                <a:lnTo>
                  <a:pt x="17703398" y="8835681"/>
                </a:lnTo>
                <a:lnTo>
                  <a:pt x="0" y="8835681"/>
                </a:lnTo>
                <a:lnTo>
                  <a:pt x="0" y="0"/>
                </a:lnTo>
                <a:close/>
              </a:path>
            </a:pathLst>
          </a:custGeom>
          <a:blipFill>
            <a:blip r:embed="rId4"/>
            <a:stretch>
              <a:fillRect t="-67320" b="-1234"/>
            </a:stretch>
          </a:blipFill>
        </p:spPr>
      </p:sp>
      <p:sp>
        <p:nvSpPr>
          <p:cNvPr id="4" name="TextBox 4">
            <a:extLst>
              <a:ext uri="{FF2B5EF4-FFF2-40B4-BE49-F238E27FC236}">
                <a16:creationId xmlns:a16="http://schemas.microsoft.com/office/drawing/2014/main" id="{A3735EF9-BDBF-DA28-211C-0A02059EE626}"/>
              </a:ext>
            </a:extLst>
          </p:cNvPr>
          <p:cNvSpPr txBox="1"/>
          <p:nvPr/>
        </p:nvSpPr>
        <p:spPr>
          <a:xfrm>
            <a:off x="1028700" y="9285414"/>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11</a:t>
            </a:r>
          </a:p>
        </p:txBody>
      </p:sp>
      <p:sp>
        <p:nvSpPr>
          <p:cNvPr id="6" name="TextBox 7">
            <a:extLst>
              <a:ext uri="{FF2B5EF4-FFF2-40B4-BE49-F238E27FC236}">
                <a16:creationId xmlns:a16="http://schemas.microsoft.com/office/drawing/2014/main" id="{DDF29231-4656-983D-85C8-238241421AA8}"/>
              </a:ext>
            </a:extLst>
          </p:cNvPr>
          <p:cNvSpPr txBox="1"/>
          <p:nvPr/>
        </p:nvSpPr>
        <p:spPr>
          <a:xfrm>
            <a:off x="609600" y="498893"/>
            <a:ext cx="15773400" cy="1115690"/>
          </a:xfrm>
          <a:prstGeom prst="rect">
            <a:avLst/>
          </a:prstGeom>
        </p:spPr>
        <p:txBody>
          <a:bodyPr wrap="square" lIns="0" tIns="0" rIns="0" bIns="0" rtlCol="0" anchor="t">
            <a:spAutoFit/>
          </a:bodyPr>
          <a:lstStyle/>
          <a:p>
            <a:pPr algn="l">
              <a:lnSpc>
                <a:spcPts val="8688"/>
              </a:lnSpc>
            </a:pPr>
            <a:r>
              <a:rPr lang="en-US" sz="7971" dirty="0">
                <a:solidFill>
                  <a:srgbClr val="FFFFFF"/>
                </a:solidFill>
                <a:latin typeface="Anton"/>
                <a:ea typeface="Anton"/>
                <a:cs typeface="Anton"/>
                <a:sym typeface="Anton"/>
              </a:rPr>
              <a:t>Convex Hull For all Three Level </a:t>
            </a:r>
            <a:r>
              <a:rPr lang="en-US" sz="3600" dirty="0">
                <a:solidFill>
                  <a:srgbClr val="FFFFFF"/>
                </a:solidFill>
                <a:latin typeface="Anton"/>
                <a:ea typeface="Anton"/>
                <a:cs typeface="Anton"/>
                <a:sym typeface="Anton"/>
              </a:rPr>
              <a:t>(MATH-Reading)</a:t>
            </a:r>
            <a:endParaRPr lang="en-US" sz="4571" dirty="0">
              <a:solidFill>
                <a:srgbClr val="FFFFFF"/>
              </a:solidFill>
              <a:latin typeface="Anton"/>
              <a:ea typeface="Anton"/>
              <a:cs typeface="Anton"/>
              <a:sym typeface="Anton"/>
            </a:endParaRPr>
          </a:p>
        </p:txBody>
      </p:sp>
      <p:pic>
        <p:nvPicPr>
          <p:cNvPr id="7" name="Picture 6" descr="A screenshot of a graph&#10;&#10;Description automatically generated">
            <a:extLst>
              <a:ext uri="{FF2B5EF4-FFF2-40B4-BE49-F238E27FC236}">
                <a16:creationId xmlns:a16="http://schemas.microsoft.com/office/drawing/2014/main" id="{7146BC5B-5AA6-8F94-E0F6-FAAD07A76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700" y="1793638"/>
            <a:ext cx="16410516" cy="6397862"/>
          </a:xfrm>
          <a:prstGeom prst="rect">
            <a:avLst/>
          </a:prstGeom>
        </p:spPr>
      </p:pic>
    </p:spTree>
    <p:extLst>
      <p:ext uri="{BB962C8B-B14F-4D97-AF65-F5344CB8AC3E}">
        <p14:creationId xmlns:p14="http://schemas.microsoft.com/office/powerpoint/2010/main" val="604780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769318" y="784146"/>
            <a:ext cx="7903845" cy="1166830"/>
          </a:xfrm>
          <a:prstGeom prst="rect">
            <a:avLst/>
          </a:prstGeom>
        </p:spPr>
        <p:txBody>
          <a:bodyPr lIns="0" tIns="0" rIns="0" bIns="0" rtlCol="0" anchor="t">
            <a:spAutoFit/>
          </a:bodyPr>
          <a:lstStyle/>
          <a:p>
            <a:pPr algn="l">
              <a:lnSpc>
                <a:spcPts val="9025"/>
              </a:lnSpc>
            </a:pPr>
            <a:r>
              <a:rPr lang="en-US" sz="8279">
                <a:solidFill>
                  <a:srgbClr val="FFFFFF"/>
                </a:solidFill>
                <a:latin typeface="Anton"/>
                <a:ea typeface="Anton"/>
                <a:cs typeface="Anton"/>
                <a:sym typeface="Anton"/>
              </a:rPr>
              <a:t>RESULTS</a:t>
            </a:r>
          </a:p>
        </p:txBody>
      </p:sp>
      <p:sp>
        <p:nvSpPr>
          <p:cNvPr id="4" name="Freeform 4"/>
          <p:cNvSpPr/>
          <p:nvPr/>
        </p:nvSpPr>
        <p:spPr>
          <a:xfrm>
            <a:off x="-889149" y="2343823"/>
            <a:ext cx="7153125" cy="6255802"/>
          </a:xfrm>
          <a:custGeom>
            <a:avLst/>
            <a:gdLst/>
            <a:ahLst/>
            <a:cxnLst/>
            <a:rect l="l" t="t" r="r" b="b"/>
            <a:pathLst>
              <a:path w="7153125" h="6255802">
                <a:moveTo>
                  <a:pt x="0" y="0"/>
                </a:moveTo>
                <a:lnTo>
                  <a:pt x="7153125" y="0"/>
                </a:lnTo>
                <a:lnTo>
                  <a:pt x="7153125" y="6255802"/>
                </a:lnTo>
                <a:lnTo>
                  <a:pt x="0" y="6255802"/>
                </a:lnTo>
                <a:lnTo>
                  <a:pt x="0" y="0"/>
                </a:lnTo>
                <a:close/>
              </a:path>
            </a:pathLst>
          </a:custGeom>
          <a:blipFill>
            <a:blip r:embed="rId4"/>
            <a:stretch>
              <a:fillRect/>
            </a:stretch>
          </a:blipFill>
        </p:spPr>
      </p:sp>
      <p:sp>
        <p:nvSpPr>
          <p:cNvPr id="5" name="TextBox 5"/>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12</a:t>
            </a:r>
          </a:p>
        </p:txBody>
      </p:sp>
      <p:grpSp>
        <p:nvGrpSpPr>
          <p:cNvPr id="6" name="Group 6"/>
          <p:cNvGrpSpPr/>
          <p:nvPr/>
        </p:nvGrpSpPr>
        <p:grpSpPr>
          <a:xfrm>
            <a:off x="6499083" y="2343823"/>
            <a:ext cx="11251211" cy="6724362"/>
            <a:chOff x="0" y="0"/>
            <a:chExt cx="2963282" cy="1771025"/>
          </a:xfrm>
        </p:grpSpPr>
        <p:sp>
          <p:nvSpPr>
            <p:cNvPr id="7" name="Freeform 7"/>
            <p:cNvSpPr/>
            <p:nvPr/>
          </p:nvSpPr>
          <p:spPr>
            <a:xfrm>
              <a:off x="0" y="0"/>
              <a:ext cx="2963282" cy="1771025"/>
            </a:xfrm>
            <a:custGeom>
              <a:avLst/>
              <a:gdLst/>
              <a:ahLst/>
              <a:cxnLst/>
              <a:rect l="l" t="t" r="r" b="b"/>
              <a:pathLst>
                <a:path w="2963282" h="1771025">
                  <a:moveTo>
                    <a:pt x="0" y="0"/>
                  </a:moveTo>
                  <a:lnTo>
                    <a:pt x="2963282" y="0"/>
                  </a:lnTo>
                  <a:lnTo>
                    <a:pt x="2963282" y="1771025"/>
                  </a:lnTo>
                  <a:lnTo>
                    <a:pt x="0" y="1771025"/>
                  </a:lnTo>
                  <a:close/>
                </a:path>
              </a:pathLst>
            </a:custGeom>
            <a:gradFill rotWithShape="1">
              <a:gsLst>
                <a:gs pos="0">
                  <a:srgbClr val="365E93">
                    <a:alpha val="56000"/>
                  </a:srgbClr>
                </a:gs>
                <a:gs pos="100000">
                  <a:srgbClr val="AF2BA5">
                    <a:alpha val="56000"/>
                  </a:srgbClr>
                </a:gs>
              </a:gsLst>
              <a:lin ang="0"/>
            </a:gradFill>
          </p:spPr>
        </p:sp>
        <p:sp>
          <p:nvSpPr>
            <p:cNvPr id="8" name="TextBox 8"/>
            <p:cNvSpPr txBox="1"/>
            <p:nvPr/>
          </p:nvSpPr>
          <p:spPr>
            <a:xfrm>
              <a:off x="0" y="-38100"/>
              <a:ext cx="2963282" cy="1809125"/>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6742749" y="2516077"/>
            <a:ext cx="10763879" cy="3422663"/>
          </a:xfrm>
          <a:prstGeom prst="rect">
            <a:avLst/>
          </a:prstGeom>
        </p:spPr>
        <p:txBody>
          <a:bodyPr lIns="0" tIns="0" rIns="0" bIns="0" rtlCol="0" anchor="t">
            <a:spAutoFit/>
          </a:bodyPr>
          <a:lstStyle/>
          <a:p>
            <a:pPr algn="l">
              <a:lnSpc>
                <a:spcPts val="4549"/>
              </a:lnSpc>
            </a:pPr>
            <a:r>
              <a:rPr lang="en-US" sz="3249">
                <a:solidFill>
                  <a:srgbClr val="FFFFFF"/>
                </a:solidFill>
                <a:latin typeface="Raleway"/>
                <a:ea typeface="Raleway"/>
                <a:cs typeface="Raleway"/>
                <a:sym typeface="Raleway"/>
              </a:rPr>
              <a:t>In this project, we analyzed student exam scores with the goal of minimizing variance to promote fairness in grade distribution. Initially, we confirmed the convexity of the score distribution using the variance equation, verified mathematically and visually. </a:t>
            </a:r>
          </a:p>
          <a:p>
            <a:pPr algn="l">
              <a:lnSpc>
                <a:spcPts val="4549"/>
              </a:lnSpc>
              <a:spcBef>
                <a:spcPct val="0"/>
              </a:spcBef>
            </a:pPr>
            <a:endParaRPr lang="en-US" sz="3249">
              <a:solidFill>
                <a:srgbClr val="FFFFFF"/>
              </a:solidFill>
              <a:latin typeface="Raleway"/>
              <a:ea typeface="Raleway"/>
              <a:cs typeface="Raleway"/>
              <a:sym typeface="Raleway"/>
            </a:endParaRPr>
          </a:p>
        </p:txBody>
      </p:sp>
      <p:sp>
        <p:nvSpPr>
          <p:cNvPr id="10" name="TextBox 10"/>
          <p:cNvSpPr txBox="1"/>
          <p:nvPr/>
        </p:nvSpPr>
        <p:spPr>
          <a:xfrm>
            <a:off x="6742749" y="5862540"/>
            <a:ext cx="10763879" cy="2851163"/>
          </a:xfrm>
          <a:prstGeom prst="rect">
            <a:avLst/>
          </a:prstGeom>
        </p:spPr>
        <p:txBody>
          <a:bodyPr lIns="0" tIns="0" rIns="0" bIns="0" rtlCol="0" anchor="t">
            <a:spAutoFit/>
          </a:bodyPr>
          <a:lstStyle/>
          <a:p>
            <a:pPr algn="l">
              <a:lnSpc>
                <a:spcPts val="4549"/>
              </a:lnSpc>
              <a:spcBef>
                <a:spcPct val="0"/>
              </a:spcBef>
            </a:pPr>
            <a:r>
              <a:rPr lang="en-US" sz="3249">
                <a:solidFill>
                  <a:srgbClr val="FFFFFF"/>
                </a:solidFill>
                <a:latin typeface="Raleway"/>
                <a:ea typeface="Raleway"/>
                <a:cs typeface="Raleway"/>
                <a:sym typeface="Raleway"/>
              </a:rPr>
              <a:t>The original dataset's distribution was visualized, showing a balanced spread. To introduce non-convexity, we added outliers, disrupting the constraints and creating an irregular distribution, as depicted in Figure 3, and restored datasets.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755470" y="4146235"/>
            <a:ext cx="3685356" cy="1738494"/>
            <a:chOff x="0" y="0"/>
            <a:chExt cx="812800" cy="383422"/>
          </a:xfrm>
        </p:grpSpPr>
        <p:sp>
          <p:nvSpPr>
            <p:cNvPr id="5" name="Freeform 5"/>
            <p:cNvSpPr/>
            <p:nvPr/>
          </p:nvSpPr>
          <p:spPr>
            <a:xfrm>
              <a:off x="0" y="0"/>
              <a:ext cx="812800" cy="383422"/>
            </a:xfrm>
            <a:custGeom>
              <a:avLst/>
              <a:gdLst/>
              <a:ahLst/>
              <a:cxnLst/>
              <a:rect l="l" t="t" r="r" b="b"/>
              <a:pathLst>
                <a:path w="812800" h="383422">
                  <a:moveTo>
                    <a:pt x="0" y="0"/>
                  </a:moveTo>
                  <a:lnTo>
                    <a:pt x="812800" y="0"/>
                  </a:lnTo>
                  <a:lnTo>
                    <a:pt x="812800" y="383422"/>
                  </a:lnTo>
                  <a:lnTo>
                    <a:pt x="0" y="383422"/>
                  </a:lnTo>
                  <a:close/>
                </a:path>
              </a:pathLst>
            </a:custGeom>
            <a:gradFill rotWithShape="1">
              <a:gsLst>
                <a:gs pos="0">
                  <a:srgbClr val="365E93">
                    <a:alpha val="56000"/>
                  </a:srgbClr>
                </a:gs>
                <a:gs pos="100000">
                  <a:srgbClr val="AF2BA5">
                    <a:alpha val="56000"/>
                  </a:srgbClr>
                </a:gs>
              </a:gsLst>
              <a:lin ang="0"/>
            </a:gradFill>
          </p:spPr>
        </p:sp>
        <p:sp>
          <p:nvSpPr>
            <p:cNvPr id="6" name="TextBox 6"/>
            <p:cNvSpPr txBox="1"/>
            <p:nvPr/>
          </p:nvSpPr>
          <p:spPr>
            <a:xfrm>
              <a:off x="0" y="-38100"/>
              <a:ext cx="812800" cy="42152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7301322" y="4146235"/>
            <a:ext cx="3685356" cy="1738494"/>
            <a:chOff x="0" y="0"/>
            <a:chExt cx="812800" cy="383422"/>
          </a:xfrm>
        </p:grpSpPr>
        <p:sp>
          <p:nvSpPr>
            <p:cNvPr id="8" name="Freeform 8"/>
            <p:cNvSpPr/>
            <p:nvPr/>
          </p:nvSpPr>
          <p:spPr>
            <a:xfrm>
              <a:off x="0" y="0"/>
              <a:ext cx="812800" cy="383422"/>
            </a:xfrm>
            <a:custGeom>
              <a:avLst/>
              <a:gdLst/>
              <a:ahLst/>
              <a:cxnLst/>
              <a:rect l="l" t="t" r="r" b="b"/>
              <a:pathLst>
                <a:path w="812800" h="383422">
                  <a:moveTo>
                    <a:pt x="0" y="0"/>
                  </a:moveTo>
                  <a:lnTo>
                    <a:pt x="812800" y="0"/>
                  </a:lnTo>
                  <a:lnTo>
                    <a:pt x="812800" y="383422"/>
                  </a:lnTo>
                  <a:lnTo>
                    <a:pt x="0" y="383422"/>
                  </a:lnTo>
                  <a:close/>
                </a:path>
              </a:pathLst>
            </a:custGeom>
            <a:gradFill rotWithShape="1">
              <a:gsLst>
                <a:gs pos="0">
                  <a:srgbClr val="365E93">
                    <a:alpha val="56000"/>
                  </a:srgbClr>
                </a:gs>
                <a:gs pos="100000">
                  <a:srgbClr val="AF2BA5">
                    <a:alpha val="56000"/>
                  </a:srgbClr>
                </a:gs>
              </a:gsLst>
              <a:lin ang="0"/>
            </a:gradFill>
          </p:spPr>
        </p:sp>
        <p:sp>
          <p:nvSpPr>
            <p:cNvPr id="9" name="TextBox 9"/>
            <p:cNvSpPr txBox="1"/>
            <p:nvPr/>
          </p:nvSpPr>
          <p:spPr>
            <a:xfrm>
              <a:off x="0" y="-38100"/>
              <a:ext cx="812800" cy="421522"/>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2848456" y="4146235"/>
            <a:ext cx="3685356" cy="1738494"/>
            <a:chOff x="0" y="0"/>
            <a:chExt cx="812800" cy="383422"/>
          </a:xfrm>
        </p:grpSpPr>
        <p:sp>
          <p:nvSpPr>
            <p:cNvPr id="11" name="Freeform 11"/>
            <p:cNvSpPr/>
            <p:nvPr/>
          </p:nvSpPr>
          <p:spPr>
            <a:xfrm>
              <a:off x="0" y="0"/>
              <a:ext cx="812800" cy="383422"/>
            </a:xfrm>
            <a:custGeom>
              <a:avLst/>
              <a:gdLst/>
              <a:ahLst/>
              <a:cxnLst/>
              <a:rect l="l" t="t" r="r" b="b"/>
              <a:pathLst>
                <a:path w="812800" h="383422">
                  <a:moveTo>
                    <a:pt x="0" y="0"/>
                  </a:moveTo>
                  <a:lnTo>
                    <a:pt x="812800" y="0"/>
                  </a:lnTo>
                  <a:lnTo>
                    <a:pt x="812800" y="383422"/>
                  </a:lnTo>
                  <a:lnTo>
                    <a:pt x="0" y="383422"/>
                  </a:lnTo>
                  <a:close/>
                </a:path>
              </a:pathLst>
            </a:custGeom>
            <a:gradFill rotWithShape="1">
              <a:gsLst>
                <a:gs pos="0">
                  <a:srgbClr val="365E93">
                    <a:alpha val="56000"/>
                  </a:srgbClr>
                </a:gs>
                <a:gs pos="100000">
                  <a:srgbClr val="AF2BA5">
                    <a:alpha val="56000"/>
                  </a:srgbClr>
                </a:gs>
              </a:gsLst>
              <a:lin ang="0"/>
            </a:gradFill>
          </p:spPr>
        </p:sp>
        <p:sp>
          <p:nvSpPr>
            <p:cNvPr id="12" name="TextBox 12"/>
            <p:cNvSpPr txBox="1"/>
            <p:nvPr/>
          </p:nvSpPr>
          <p:spPr>
            <a:xfrm>
              <a:off x="0" y="-38100"/>
              <a:ext cx="812800" cy="421522"/>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5440826" y="4880817"/>
            <a:ext cx="1860496" cy="0"/>
          </a:xfrm>
          <a:prstGeom prst="line">
            <a:avLst/>
          </a:prstGeom>
          <a:ln w="38100" cap="flat">
            <a:solidFill>
              <a:srgbClr val="FFFFFF"/>
            </a:solidFill>
            <a:prstDash val="solid"/>
            <a:headEnd type="diamond" w="lg" len="lg"/>
            <a:tailEnd type="diamond" w="lg" len="lg"/>
          </a:ln>
        </p:spPr>
      </p:sp>
      <p:sp>
        <p:nvSpPr>
          <p:cNvPr id="14" name="AutoShape 14"/>
          <p:cNvSpPr/>
          <p:nvPr/>
        </p:nvSpPr>
        <p:spPr>
          <a:xfrm>
            <a:off x="10986678" y="4861767"/>
            <a:ext cx="1860496" cy="0"/>
          </a:xfrm>
          <a:prstGeom prst="line">
            <a:avLst/>
          </a:prstGeom>
          <a:ln w="38100" cap="flat">
            <a:solidFill>
              <a:srgbClr val="FFFFFF"/>
            </a:solidFill>
            <a:prstDash val="solid"/>
            <a:headEnd type="diamond" w="lg" len="lg"/>
            <a:tailEnd type="diamond" w="lg" len="lg"/>
          </a:ln>
        </p:spPr>
      </p:sp>
      <p:sp>
        <p:nvSpPr>
          <p:cNvPr id="16" name="TextBox 16"/>
          <p:cNvSpPr txBox="1"/>
          <p:nvPr/>
        </p:nvSpPr>
        <p:spPr>
          <a:xfrm>
            <a:off x="6123501" y="2246261"/>
            <a:ext cx="6040997" cy="1121005"/>
          </a:xfrm>
          <a:prstGeom prst="rect">
            <a:avLst/>
          </a:prstGeom>
        </p:spPr>
        <p:txBody>
          <a:bodyPr lIns="0" tIns="0" rIns="0" bIns="0" rtlCol="0" anchor="t">
            <a:spAutoFit/>
          </a:bodyPr>
          <a:lstStyle/>
          <a:p>
            <a:pPr algn="ctr">
              <a:lnSpc>
                <a:spcPts val="8688"/>
              </a:lnSpc>
            </a:pPr>
            <a:r>
              <a:rPr lang="en-US" sz="7971">
                <a:solidFill>
                  <a:srgbClr val="FFFFFF"/>
                </a:solidFill>
                <a:latin typeface="Anton"/>
                <a:ea typeface="Anton"/>
                <a:cs typeface="Anton"/>
                <a:sym typeface="Anton"/>
              </a:rPr>
              <a:t>STEPS</a:t>
            </a:r>
          </a:p>
        </p:txBody>
      </p:sp>
      <p:sp>
        <p:nvSpPr>
          <p:cNvPr id="17" name="TextBox 17"/>
          <p:cNvSpPr txBox="1"/>
          <p:nvPr/>
        </p:nvSpPr>
        <p:spPr>
          <a:xfrm>
            <a:off x="2061497" y="4445090"/>
            <a:ext cx="3073303" cy="842878"/>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Optimze BY CVXPY</a:t>
            </a:r>
          </a:p>
        </p:txBody>
      </p:sp>
      <p:sp>
        <p:nvSpPr>
          <p:cNvPr id="18" name="TextBox 18"/>
          <p:cNvSpPr txBox="1"/>
          <p:nvPr/>
        </p:nvSpPr>
        <p:spPr>
          <a:xfrm>
            <a:off x="7608575" y="4324937"/>
            <a:ext cx="3073303" cy="1252362"/>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Violate Constraints</a:t>
            </a:r>
          </a:p>
          <a:p>
            <a:pPr algn="ctr">
              <a:lnSpc>
                <a:spcPts val="3246"/>
              </a:lnSpc>
            </a:pPr>
            <a:r>
              <a:rPr lang="en-US" sz="2925" b="1">
                <a:solidFill>
                  <a:srgbClr val="FFFFFF"/>
                </a:solidFill>
                <a:latin typeface="Raleway Bold"/>
                <a:ea typeface="Raleway Bold"/>
                <a:cs typeface="Raleway Bold"/>
                <a:sym typeface="Raleway Bold"/>
              </a:rPr>
              <a:t>BY Outler</a:t>
            </a:r>
          </a:p>
        </p:txBody>
      </p:sp>
      <p:sp>
        <p:nvSpPr>
          <p:cNvPr id="19" name="TextBox 19"/>
          <p:cNvSpPr txBox="1"/>
          <p:nvPr/>
        </p:nvSpPr>
        <p:spPr>
          <a:xfrm>
            <a:off x="13154482" y="4445090"/>
            <a:ext cx="2972542" cy="1252362"/>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Restored By Checking Constraints</a:t>
            </a:r>
          </a:p>
        </p:txBody>
      </p:sp>
      <p:sp>
        <p:nvSpPr>
          <p:cNvPr id="20" name="TextBox 20"/>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66773" y="4608097"/>
            <a:ext cx="5530509" cy="4460088"/>
          </a:xfrm>
          <a:custGeom>
            <a:avLst/>
            <a:gdLst/>
            <a:ahLst/>
            <a:cxnLst/>
            <a:rect l="l" t="t" r="r" b="b"/>
            <a:pathLst>
              <a:path w="5530509" h="4460088">
                <a:moveTo>
                  <a:pt x="0" y="0"/>
                </a:moveTo>
                <a:lnTo>
                  <a:pt x="5530509" y="0"/>
                </a:lnTo>
                <a:lnTo>
                  <a:pt x="5530509" y="4460088"/>
                </a:lnTo>
                <a:lnTo>
                  <a:pt x="0" y="4460088"/>
                </a:lnTo>
                <a:lnTo>
                  <a:pt x="0" y="0"/>
                </a:lnTo>
                <a:close/>
              </a:path>
            </a:pathLst>
          </a:custGeom>
          <a:blipFill>
            <a:blip r:embed="rId2"/>
            <a:stretch>
              <a:fillRect/>
            </a:stretch>
          </a:blipFill>
        </p:spPr>
      </p:sp>
      <p:sp>
        <p:nvSpPr>
          <p:cNvPr id="3" name="TextBox 3"/>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14</a:t>
            </a:r>
          </a:p>
        </p:txBody>
      </p:sp>
      <p:sp>
        <p:nvSpPr>
          <p:cNvPr id="4" name="TextBox 4"/>
          <p:cNvSpPr txBox="1"/>
          <p:nvPr/>
        </p:nvSpPr>
        <p:spPr>
          <a:xfrm>
            <a:off x="6642554" y="1559757"/>
            <a:ext cx="11098847" cy="3347721"/>
          </a:xfrm>
          <a:prstGeom prst="rect">
            <a:avLst/>
          </a:prstGeom>
        </p:spPr>
        <p:txBody>
          <a:bodyPr lIns="0" tIns="0" rIns="0" bIns="0" rtlCol="0" anchor="t">
            <a:spAutoFit/>
          </a:bodyPr>
          <a:lstStyle/>
          <a:p>
            <a:pPr algn="ctr">
              <a:lnSpc>
                <a:spcPts val="4479"/>
              </a:lnSpc>
              <a:spcBef>
                <a:spcPct val="0"/>
              </a:spcBef>
            </a:pPr>
            <a:r>
              <a:rPr lang="en-US" sz="3199" dirty="0">
                <a:solidFill>
                  <a:srgbClr val="FFFFFF"/>
                </a:solidFill>
                <a:latin typeface="Canva Sans"/>
                <a:ea typeface="Canva Sans"/>
                <a:cs typeface="Canva Sans"/>
                <a:sym typeface="Canva Sans"/>
              </a:rPr>
              <a:t>Finally, we restored convexity by removing outliers and reintroducing constraints, achieving a more organized distribution. The optimization process minimized variance, reaching a global minimum of </a:t>
            </a:r>
            <a:r>
              <a:rPr lang="en-US" sz="3199" b="1" dirty="0">
                <a:solidFill>
                  <a:srgbClr val="FFFFFF"/>
                </a:solidFill>
                <a:latin typeface="Canva Sans Bold"/>
                <a:ea typeface="Canva Sans Bold"/>
                <a:cs typeface="Canva Sans Bold"/>
                <a:sym typeface="Canva Sans Bold"/>
              </a:rPr>
              <a:t>Variance = 0</a:t>
            </a:r>
            <a:r>
              <a:rPr lang="en-US" sz="3199" dirty="0">
                <a:solidFill>
                  <a:srgbClr val="FFFFFF"/>
                </a:solidFill>
                <a:latin typeface="Canva Sans"/>
                <a:ea typeface="Canva Sans"/>
                <a:cs typeface="Canva Sans"/>
                <a:sym typeface="Canva Sans"/>
              </a:rPr>
              <a:t>, and the results were effectively demonstrated through comparative visualizations of the original, mod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127342" y="3980122"/>
            <a:ext cx="12327182" cy="2326756"/>
          </a:xfrm>
          <a:custGeom>
            <a:avLst/>
            <a:gdLst/>
            <a:ahLst/>
            <a:cxnLst/>
            <a:rect l="l" t="t" r="r" b="b"/>
            <a:pathLst>
              <a:path w="12327182" h="2326756">
                <a:moveTo>
                  <a:pt x="0" y="0"/>
                </a:moveTo>
                <a:lnTo>
                  <a:pt x="12327182" y="0"/>
                </a:lnTo>
                <a:lnTo>
                  <a:pt x="12327182" y="2326756"/>
                </a:lnTo>
                <a:lnTo>
                  <a:pt x="0" y="2326756"/>
                </a:lnTo>
                <a:lnTo>
                  <a:pt x="0" y="0"/>
                </a:lnTo>
                <a:close/>
              </a:path>
            </a:pathLst>
          </a:custGeom>
          <a:blipFill>
            <a:blip r:embed="rId2"/>
            <a:stretch>
              <a:fillRect/>
            </a:stretch>
          </a:blipFill>
        </p:spPr>
      </p:sp>
      <p:sp>
        <p:nvSpPr>
          <p:cNvPr id="3" name="TextBox 3"/>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15</a:t>
            </a:r>
            <a:endParaRPr lang="en-US" sz="1166" spc="628" dirty="0">
              <a:solidFill>
                <a:srgbClr val="FFFFFF"/>
              </a:solidFill>
              <a:latin typeface="Raleway"/>
              <a:ea typeface="Raleway"/>
              <a:cs typeface="Raleway"/>
              <a:sym typeface="Raleway"/>
            </a:endParaRPr>
          </a:p>
        </p:txBody>
      </p:sp>
      <p:sp>
        <p:nvSpPr>
          <p:cNvPr id="4" name="TextBox 4"/>
          <p:cNvSpPr txBox="1"/>
          <p:nvPr/>
        </p:nvSpPr>
        <p:spPr>
          <a:xfrm>
            <a:off x="4398743" y="3761826"/>
            <a:ext cx="9490515" cy="2487123"/>
          </a:xfrm>
          <a:prstGeom prst="rect">
            <a:avLst/>
          </a:prstGeom>
        </p:spPr>
        <p:txBody>
          <a:bodyPr lIns="0" tIns="0" rIns="0" bIns="0" rtlCol="0" anchor="t">
            <a:spAutoFit/>
          </a:bodyPr>
          <a:lstStyle/>
          <a:p>
            <a:pPr algn="ctr">
              <a:lnSpc>
                <a:spcPts val="20350"/>
              </a:lnSpc>
              <a:spcBef>
                <a:spcPct val="0"/>
              </a:spcBef>
            </a:pPr>
            <a:r>
              <a:rPr lang="en-US" sz="14535">
                <a:solidFill>
                  <a:srgbClr val="FFFFFF"/>
                </a:solidFill>
                <a:latin typeface="Anton"/>
                <a:ea typeface="Anton"/>
                <a:cs typeface="Anton"/>
                <a:sym typeface="Anton"/>
              </a:rPr>
              <a:t>THANK YOU!</a:t>
            </a:r>
          </a:p>
        </p:txBody>
      </p:sp>
      <p:sp>
        <p:nvSpPr>
          <p:cNvPr id="5" name="Freeform 5"/>
          <p:cNvSpPr/>
          <p:nvPr/>
        </p:nvSpPr>
        <p:spPr>
          <a:xfrm flipH="1" flipV="1">
            <a:off x="16813855" y="9068185"/>
            <a:ext cx="445445" cy="445445"/>
          </a:xfrm>
          <a:custGeom>
            <a:avLst/>
            <a:gdLst/>
            <a:ahLst/>
            <a:cxnLst/>
            <a:rect l="l" t="t" r="r" b="b"/>
            <a:pathLst>
              <a:path w="445445" h="445445">
                <a:moveTo>
                  <a:pt x="445445" y="445444"/>
                </a:moveTo>
                <a:lnTo>
                  <a:pt x="0" y="445444"/>
                </a:lnTo>
                <a:lnTo>
                  <a:pt x="0" y="0"/>
                </a:lnTo>
                <a:lnTo>
                  <a:pt x="445445" y="0"/>
                </a:lnTo>
                <a:lnTo>
                  <a:pt x="445445" y="445444"/>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252707" y="838585"/>
            <a:ext cx="10350150" cy="9222838"/>
          </a:xfrm>
          <a:custGeom>
            <a:avLst/>
            <a:gdLst/>
            <a:ahLst/>
            <a:cxnLst/>
            <a:rect l="l" t="t" r="r" b="b"/>
            <a:pathLst>
              <a:path w="10350150" h="9222838">
                <a:moveTo>
                  <a:pt x="0" y="0"/>
                </a:moveTo>
                <a:lnTo>
                  <a:pt x="10350150" y="0"/>
                </a:lnTo>
                <a:lnTo>
                  <a:pt x="10350150" y="9222838"/>
                </a:lnTo>
                <a:lnTo>
                  <a:pt x="0" y="9222838"/>
                </a:lnTo>
                <a:lnTo>
                  <a:pt x="0" y="0"/>
                </a:lnTo>
                <a:close/>
              </a:path>
            </a:pathLst>
          </a:custGeom>
          <a:blipFill>
            <a:blip r:embed="rId2"/>
            <a:stretch>
              <a:fillRect l="-5703" r="-219"/>
            </a:stretch>
          </a:blipFill>
        </p:spPr>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77892" y="2950019"/>
            <a:ext cx="3868413" cy="3942331"/>
          </a:xfrm>
          <a:custGeom>
            <a:avLst/>
            <a:gdLst/>
            <a:ahLst/>
            <a:cxnLst/>
            <a:rect l="l" t="t" r="r" b="b"/>
            <a:pathLst>
              <a:path w="3868413" h="3942331">
                <a:moveTo>
                  <a:pt x="0" y="0"/>
                </a:moveTo>
                <a:lnTo>
                  <a:pt x="3868413" y="0"/>
                </a:lnTo>
                <a:lnTo>
                  <a:pt x="3868413" y="3942331"/>
                </a:lnTo>
                <a:lnTo>
                  <a:pt x="0" y="3942331"/>
                </a:lnTo>
                <a:lnTo>
                  <a:pt x="0" y="0"/>
                </a:lnTo>
                <a:close/>
              </a:path>
            </a:pathLst>
          </a:custGeom>
          <a:blipFill>
            <a:blip r:embed="rId5">
              <a:alphaModFix amt="31999"/>
            </a:blip>
            <a:stretch>
              <a:fillRect/>
            </a:stretch>
          </a:blipFill>
        </p:spPr>
      </p:sp>
      <p:sp>
        <p:nvSpPr>
          <p:cNvPr id="5" name="TextBox 5"/>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02</a:t>
            </a:r>
          </a:p>
        </p:txBody>
      </p:sp>
      <p:sp>
        <p:nvSpPr>
          <p:cNvPr id="6" name="TextBox 6"/>
          <p:cNvSpPr txBox="1"/>
          <p:nvPr/>
        </p:nvSpPr>
        <p:spPr>
          <a:xfrm>
            <a:off x="5094703" y="1511894"/>
            <a:ext cx="8098594" cy="805829"/>
          </a:xfrm>
          <a:prstGeom prst="rect">
            <a:avLst/>
          </a:prstGeom>
        </p:spPr>
        <p:txBody>
          <a:bodyPr lIns="0" tIns="0" rIns="0" bIns="0" rtlCol="0" anchor="t">
            <a:spAutoFit/>
          </a:bodyPr>
          <a:lstStyle/>
          <a:p>
            <a:pPr algn="ctr">
              <a:lnSpc>
                <a:spcPts val="6509"/>
              </a:lnSpc>
              <a:spcBef>
                <a:spcPct val="0"/>
              </a:spcBef>
            </a:pPr>
            <a:r>
              <a:rPr lang="en-US" sz="4649">
                <a:solidFill>
                  <a:srgbClr val="FFFFFF"/>
                </a:solidFill>
                <a:latin typeface="Raleway"/>
                <a:ea typeface="Raleway"/>
                <a:cs typeface="Raleway"/>
                <a:sym typeface="Raleway"/>
              </a:rPr>
              <a:t>Our Team Member</a:t>
            </a:r>
          </a:p>
        </p:txBody>
      </p:sp>
      <p:sp>
        <p:nvSpPr>
          <p:cNvPr id="7" name="TextBox 7"/>
          <p:cNvSpPr txBox="1"/>
          <p:nvPr/>
        </p:nvSpPr>
        <p:spPr>
          <a:xfrm>
            <a:off x="4938515" y="2854769"/>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Ziad Adel Farghaly</a:t>
            </a:r>
          </a:p>
        </p:txBody>
      </p:sp>
      <p:sp>
        <p:nvSpPr>
          <p:cNvPr id="8" name="TextBox 8"/>
          <p:cNvSpPr txBox="1"/>
          <p:nvPr/>
        </p:nvSpPr>
        <p:spPr>
          <a:xfrm>
            <a:off x="4938515" y="3716625"/>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Ziad Tarek Galal</a:t>
            </a:r>
          </a:p>
        </p:txBody>
      </p:sp>
      <p:sp>
        <p:nvSpPr>
          <p:cNvPr id="9" name="TextBox 9"/>
          <p:cNvSpPr txBox="1"/>
          <p:nvPr/>
        </p:nvSpPr>
        <p:spPr>
          <a:xfrm>
            <a:off x="4938515" y="4511921"/>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Ziad Waleed Mohamed</a:t>
            </a:r>
          </a:p>
        </p:txBody>
      </p:sp>
      <p:sp>
        <p:nvSpPr>
          <p:cNvPr id="10" name="TextBox 10"/>
          <p:cNvSpPr txBox="1"/>
          <p:nvPr/>
        </p:nvSpPr>
        <p:spPr>
          <a:xfrm>
            <a:off x="5094703" y="5311399"/>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Ziad Atef Ali</a:t>
            </a:r>
          </a:p>
        </p:txBody>
      </p:sp>
      <p:sp>
        <p:nvSpPr>
          <p:cNvPr id="11" name="TextBox 11"/>
          <p:cNvSpPr txBox="1"/>
          <p:nvPr/>
        </p:nvSpPr>
        <p:spPr>
          <a:xfrm>
            <a:off x="5094703" y="6110877"/>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Ziad Hesham Ezz El-Din</a:t>
            </a:r>
          </a:p>
        </p:txBody>
      </p:sp>
      <p:sp>
        <p:nvSpPr>
          <p:cNvPr id="12" name="TextBox 12"/>
          <p:cNvSpPr txBox="1"/>
          <p:nvPr/>
        </p:nvSpPr>
        <p:spPr>
          <a:xfrm>
            <a:off x="5094703" y="6910355"/>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Abdul-Fattah Abdullah </a:t>
            </a:r>
          </a:p>
        </p:txBody>
      </p:sp>
      <p:sp>
        <p:nvSpPr>
          <p:cNvPr id="13" name="TextBox 13"/>
          <p:cNvSpPr txBox="1"/>
          <p:nvPr/>
        </p:nvSpPr>
        <p:spPr>
          <a:xfrm>
            <a:off x="5094703" y="7709833"/>
            <a:ext cx="8098594" cy="723278"/>
          </a:xfrm>
          <a:prstGeom prst="rect">
            <a:avLst/>
          </a:prstGeom>
        </p:spPr>
        <p:txBody>
          <a:bodyPr lIns="0" tIns="0" rIns="0" bIns="0" rtlCol="0" anchor="t">
            <a:spAutoFit/>
          </a:bodyPr>
          <a:lstStyle/>
          <a:p>
            <a:pPr algn="ctr">
              <a:lnSpc>
                <a:spcPts val="5809"/>
              </a:lnSpc>
              <a:spcBef>
                <a:spcPct val="0"/>
              </a:spcBef>
            </a:pPr>
            <a:r>
              <a:rPr lang="en-US" sz="4149">
                <a:solidFill>
                  <a:srgbClr val="FFFFFF"/>
                </a:solidFill>
                <a:latin typeface="Raleway"/>
                <a:ea typeface="Raleway"/>
                <a:cs typeface="Raleway"/>
                <a:sym typeface="Raleway"/>
              </a:rPr>
              <a:t>Rawan Hesham Mostafa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72350" y="751212"/>
            <a:ext cx="11589850" cy="2119101"/>
          </a:xfrm>
          <a:custGeom>
            <a:avLst/>
            <a:gdLst/>
            <a:ahLst/>
            <a:cxnLst/>
            <a:rect l="l" t="t" r="r" b="b"/>
            <a:pathLst>
              <a:path w="11589850" h="2119101">
                <a:moveTo>
                  <a:pt x="0" y="0"/>
                </a:moveTo>
                <a:lnTo>
                  <a:pt x="11589850" y="0"/>
                </a:lnTo>
                <a:lnTo>
                  <a:pt x="11589850" y="2119100"/>
                </a:lnTo>
                <a:lnTo>
                  <a:pt x="0" y="2119100"/>
                </a:lnTo>
                <a:lnTo>
                  <a:pt x="0" y="0"/>
                </a:lnTo>
                <a:close/>
              </a:path>
            </a:pathLst>
          </a:custGeom>
          <a:blipFill>
            <a:blip r:embed="rId4"/>
            <a:stretch>
              <a:fillRect/>
            </a:stretch>
          </a:blipFill>
        </p:spPr>
      </p:sp>
      <p:sp>
        <p:nvSpPr>
          <p:cNvPr id="4" name="TextBox 4"/>
          <p:cNvSpPr txBox="1"/>
          <p:nvPr/>
        </p:nvSpPr>
        <p:spPr>
          <a:xfrm>
            <a:off x="4247349" y="1364214"/>
            <a:ext cx="10132737" cy="969295"/>
          </a:xfrm>
          <a:prstGeom prst="rect">
            <a:avLst/>
          </a:prstGeom>
        </p:spPr>
        <p:txBody>
          <a:bodyPr lIns="0" tIns="0" rIns="0" bIns="0" rtlCol="0" anchor="t">
            <a:spAutoFit/>
          </a:bodyPr>
          <a:lstStyle/>
          <a:p>
            <a:pPr algn="ctr">
              <a:lnSpc>
                <a:spcPts val="7485"/>
              </a:lnSpc>
            </a:pPr>
            <a:r>
              <a:rPr lang="en-US" sz="6867">
                <a:solidFill>
                  <a:srgbClr val="FFFFFF"/>
                </a:solidFill>
                <a:latin typeface="Anton"/>
                <a:ea typeface="Anton"/>
                <a:cs typeface="Anton"/>
                <a:sym typeface="Anton"/>
              </a:rPr>
              <a:t>STUDENT EXAM SCORE</a:t>
            </a:r>
          </a:p>
        </p:txBody>
      </p:sp>
      <p:sp>
        <p:nvSpPr>
          <p:cNvPr id="5" name="Freeform 5"/>
          <p:cNvSpPr/>
          <p:nvPr/>
        </p:nvSpPr>
        <p:spPr>
          <a:xfrm>
            <a:off x="14380085" y="1268003"/>
            <a:ext cx="1471528" cy="1454974"/>
          </a:xfrm>
          <a:custGeom>
            <a:avLst/>
            <a:gdLst/>
            <a:ahLst/>
            <a:cxnLst/>
            <a:rect l="l" t="t" r="r" b="b"/>
            <a:pathLst>
              <a:path w="1471528" h="1454974">
                <a:moveTo>
                  <a:pt x="0" y="0"/>
                </a:moveTo>
                <a:lnTo>
                  <a:pt x="1471529" y="0"/>
                </a:lnTo>
                <a:lnTo>
                  <a:pt x="1471529" y="1454973"/>
                </a:lnTo>
                <a:lnTo>
                  <a:pt x="0" y="1454973"/>
                </a:lnTo>
                <a:lnTo>
                  <a:pt x="0" y="0"/>
                </a:lnTo>
                <a:close/>
              </a:path>
            </a:pathLst>
          </a:custGeom>
          <a:blipFill>
            <a:blip r:embed="rId5">
              <a:alphaModFix amt="29000"/>
            </a:blip>
            <a:stretch>
              <a:fillRect/>
            </a:stretch>
          </a:blipFill>
        </p:spPr>
      </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03</a:t>
            </a:r>
          </a:p>
        </p:txBody>
      </p:sp>
      <p:sp>
        <p:nvSpPr>
          <p:cNvPr id="7" name="TextBox 7"/>
          <p:cNvSpPr txBox="1"/>
          <p:nvPr/>
        </p:nvSpPr>
        <p:spPr>
          <a:xfrm>
            <a:off x="1466773" y="3658953"/>
            <a:ext cx="16159191" cy="4075015"/>
          </a:xfrm>
          <a:prstGeom prst="rect">
            <a:avLst/>
          </a:prstGeom>
        </p:spPr>
        <p:txBody>
          <a:bodyPr lIns="0" tIns="0" rIns="0" bIns="0" rtlCol="0" anchor="t">
            <a:spAutoFit/>
          </a:bodyPr>
          <a:lstStyle/>
          <a:p>
            <a:pPr algn="ctr">
              <a:lnSpc>
                <a:spcPts val="4098"/>
              </a:lnSpc>
              <a:spcBef>
                <a:spcPct val="0"/>
              </a:spcBef>
            </a:pPr>
            <a:r>
              <a:rPr lang="en-US" sz="2927" dirty="0">
                <a:solidFill>
                  <a:srgbClr val="FFFFFF"/>
                </a:solidFill>
                <a:latin typeface="Raleway"/>
                <a:ea typeface="Raleway"/>
                <a:cs typeface="Raleway"/>
                <a:sym typeface="Raleway"/>
              </a:rPr>
              <a:t>The project focuses on analyzing and optimizing student exam scores to create a fair and balanced grade distribution. By studying the score distribution, we aim to minimize grade disparities while adhering to constraints like minimum and maximum grades. Convexity is analyzed to ensure the fairness of the objective function. Non-convexity is introduced by modifying the data, and optimization techniques are applied to restore a convex, equitable distribution. This process is crucial in educational systems to address grading inconsistencies, promote fairness, and ensure grades reflect actual performance. The outcome helps in improving assessment methods and supporting data-driven educational reforms.</a:t>
            </a:r>
          </a:p>
        </p:txBody>
      </p:sp>
      <p:sp>
        <p:nvSpPr>
          <p:cNvPr id="8" name="Freeform 8"/>
          <p:cNvSpPr/>
          <p:nvPr/>
        </p:nvSpPr>
        <p:spPr>
          <a:xfrm>
            <a:off x="-886166" y="-104104"/>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6"/>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04280" y="1574272"/>
            <a:ext cx="12006076" cy="6941695"/>
          </a:xfrm>
          <a:custGeom>
            <a:avLst/>
            <a:gdLst/>
            <a:ahLst/>
            <a:cxnLst/>
            <a:rect l="l" t="t" r="r" b="b"/>
            <a:pathLst>
              <a:path w="12006076" h="6941695">
                <a:moveTo>
                  <a:pt x="0" y="0"/>
                </a:moveTo>
                <a:lnTo>
                  <a:pt x="12006076" y="0"/>
                </a:lnTo>
                <a:lnTo>
                  <a:pt x="12006076" y="6941695"/>
                </a:lnTo>
                <a:lnTo>
                  <a:pt x="0" y="6941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79152" y="6157038"/>
            <a:ext cx="3086100" cy="3101262"/>
            <a:chOff x="0" y="0"/>
            <a:chExt cx="812800" cy="816793"/>
          </a:xfrm>
        </p:grpSpPr>
        <p:sp>
          <p:nvSpPr>
            <p:cNvPr id="5" name="Freeform 5"/>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6" name="TextBox 6"/>
            <p:cNvSpPr txBox="1"/>
            <p:nvPr/>
          </p:nvSpPr>
          <p:spPr>
            <a:xfrm>
              <a:off x="0" y="-38100"/>
              <a:ext cx="812800" cy="854893"/>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8825188" y="2486657"/>
            <a:ext cx="5764260" cy="1941435"/>
          </a:xfrm>
          <a:custGeom>
            <a:avLst/>
            <a:gdLst/>
            <a:ahLst/>
            <a:cxnLst/>
            <a:rect l="l" t="t" r="r" b="b"/>
            <a:pathLst>
              <a:path w="5764260" h="1941435">
                <a:moveTo>
                  <a:pt x="0" y="0"/>
                </a:moveTo>
                <a:lnTo>
                  <a:pt x="5764260" y="0"/>
                </a:lnTo>
                <a:lnTo>
                  <a:pt x="5764260" y="1941435"/>
                </a:lnTo>
                <a:lnTo>
                  <a:pt x="0" y="1941435"/>
                </a:lnTo>
                <a:lnTo>
                  <a:pt x="0" y="0"/>
                </a:lnTo>
                <a:close/>
              </a:path>
            </a:pathLst>
          </a:custGeom>
          <a:blipFill>
            <a:blip r:embed="rId6"/>
            <a:stretch>
              <a:fillRect/>
            </a:stretch>
          </a:blipFill>
        </p:spPr>
      </p:sp>
      <p:sp>
        <p:nvSpPr>
          <p:cNvPr id="8" name="TextBox 8"/>
          <p:cNvSpPr txBox="1"/>
          <p:nvPr/>
        </p:nvSpPr>
        <p:spPr>
          <a:xfrm>
            <a:off x="498454" y="9582150"/>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04</a:t>
            </a:r>
          </a:p>
        </p:txBody>
      </p:sp>
      <p:sp>
        <p:nvSpPr>
          <p:cNvPr id="9" name="TextBox 9"/>
          <p:cNvSpPr txBox="1"/>
          <p:nvPr/>
        </p:nvSpPr>
        <p:spPr>
          <a:xfrm>
            <a:off x="436746" y="661199"/>
            <a:ext cx="5267534" cy="5129561"/>
          </a:xfrm>
          <a:prstGeom prst="rect">
            <a:avLst/>
          </a:prstGeom>
        </p:spPr>
        <p:txBody>
          <a:bodyPr lIns="0" tIns="0" rIns="0" bIns="0" rtlCol="0" anchor="t">
            <a:spAutoFit/>
          </a:bodyPr>
          <a:lstStyle/>
          <a:p>
            <a:pPr algn="l">
              <a:lnSpc>
                <a:spcPts val="10060"/>
              </a:lnSpc>
            </a:pPr>
            <a:r>
              <a:rPr lang="en-US" sz="9229">
                <a:solidFill>
                  <a:srgbClr val="FFFFFF"/>
                </a:solidFill>
                <a:latin typeface="Anton"/>
                <a:ea typeface="Anton"/>
                <a:cs typeface="Anton"/>
                <a:sym typeface="Anton"/>
              </a:rPr>
              <a:t>BRIEF OF EQUATION AND CONSTRAINT </a:t>
            </a:r>
          </a:p>
        </p:txBody>
      </p:sp>
      <p:sp>
        <p:nvSpPr>
          <p:cNvPr id="10" name="TextBox 10"/>
          <p:cNvSpPr txBox="1"/>
          <p:nvPr/>
        </p:nvSpPr>
        <p:spPr>
          <a:xfrm>
            <a:off x="616165" y="6320377"/>
            <a:ext cx="2412074" cy="2703582"/>
          </a:xfrm>
          <a:prstGeom prst="rect">
            <a:avLst/>
          </a:prstGeom>
        </p:spPr>
        <p:txBody>
          <a:bodyPr lIns="0" tIns="0" rIns="0" bIns="0" rtlCol="0" anchor="t">
            <a:spAutoFit/>
          </a:bodyPr>
          <a:lstStyle/>
          <a:p>
            <a:pPr algn="ctr">
              <a:lnSpc>
                <a:spcPts val="4283"/>
              </a:lnSpc>
            </a:pPr>
            <a:r>
              <a:rPr lang="en-US" sz="3059" dirty="0">
                <a:solidFill>
                  <a:srgbClr val="FFFFFF"/>
                </a:solidFill>
                <a:latin typeface="Raleway"/>
                <a:ea typeface="Raleway"/>
                <a:cs typeface="Raleway"/>
                <a:sym typeface="Raleway"/>
              </a:rPr>
              <a:t>the Score Constraint is Range </a:t>
            </a:r>
          </a:p>
          <a:p>
            <a:pPr algn="ctr">
              <a:lnSpc>
                <a:spcPts val="4283"/>
              </a:lnSpc>
            </a:pPr>
            <a:r>
              <a:rPr lang="en-US" sz="3059" dirty="0">
                <a:solidFill>
                  <a:srgbClr val="FFFFFF"/>
                </a:solidFill>
                <a:latin typeface="Raleway"/>
                <a:ea typeface="Raleway"/>
                <a:cs typeface="Raleway"/>
                <a:sym typeface="Raleway"/>
              </a:rPr>
              <a:t>X&gt;=0</a:t>
            </a:r>
          </a:p>
          <a:p>
            <a:pPr algn="ctr">
              <a:lnSpc>
                <a:spcPts val="4283"/>
              </a:lnSpc>
              <a:spcBef>
                <a:spcPct val="0"/>
              </a:spcBef>
            </a:pPr>
            <a:r>
              <a:rPr lang="en-US" sz="3059" dirty="0">
                <a:solidFill>
                  <a:srgbClr val="FFFFFF"/>
                </a:solidFill>
                <a:latin typeface="Raleway"/>
                <a:ea typeface="Raleway"/>
                <a:cs typeface="Raleway"/>
                <a:sym typeface="Raleway"/>
              </a:rPr>
              <a:t>X&lt;=100</a:t>
            </a:r>
          </a:p>
        </p:txBody>
      </p:sp>
      <p:sp>
        <p:nvSpPr>
          <p:cNvPr id="11" name="TextBox 11"/>
          <p:cNvSpPr txBox="1"/>
          <p:nvPr/>
        </p:nvSpPr>
        <p:spPr>
          <a:xfrm>
            <a:off x="11059427" y="4890266"/>
            <a:ext cx="5764260" cy="3195940"/>
          </a:xfrm>
          <a:prstGeom prst="rect">
            <a:avLst/>
          </a:prstGeom>
        </p:spPr>
        <p:txBody>
          <a:bodyPr wrap="square" lIns="0" tIns="0" rIns="0" bIns="0" rtlCol="0" anchor="t">
            <a:spAutoFit/>
          </a:bodyPr>
          <a:lstStyle/>
          <a:p>
            <a:pPr algn="ctr">
              <a:lnSpc>
                <a:spcPts val="4184"/>
              </a:lnSpc>
              <a:spcBef>
                <a:spcPct val="0"/>
              </a:spcBef>
            </a:pPr>
            <a:r>
              <a:rPr lang="en-US" sz="2989" dirty="0">
                <a:solidFill>
                  <a:srgbClr val="FFFFFF"/>
                </a:solidFill>
                <a:latin typeface="Canva Sans"/>
                <a:ea typeface="Canva Sans"/>
                <a:cs typeface="Canva Sans"/>
                <a:sym typeface="Canva Sans"/>
              </a:rPr>
              <a:t>The term of sum is a quadratic function, which is convex because its Hessian matrix (identity matrix scaled by a constant) is positive semidefinite</a:t>
            </a:r>
          </a:p>
        </p:txBody>
      </p:sp>
      <p:pic>
        <p:nvPicPr>
          <p:cNvPr id="13" name="Picture 12">
            <a:extLst>
              <a:ext uri="{FF2B5EF4-FFF2-40B4-BE49-F238E27FC236}">
                <a16:creationId xmlns:a16="http://schemas.microsoft.com/office/drawing/2014/main" id="{A81260CF-417B-8642-C05B-084B01264630}"/>
              </a:ext>
            </a:extLst>
          </p:cNvPr>
          <p:cNvPicPr>
            <a:picLocks noChangeAspect="1"/>
          </p:cNvPicPr>
          <p:nvPr/>
        </p:nvPicPr>
        <p:blipFill>
          <a:blip r:embed="rId7"/>
          <a:stretch>
            <a:fillRect/>
          </a:stretch>
        </p:blipFill>
        <p:spPr>
          <a:xfrm>
            <a:off x="6620020" y="5219864"/>
            <a:ext cx="3486657" cy="19414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13642" y="5326181"/>
            <a:ext cx="2553757" cy="2038836"/>
            <a:chOff x="0" y="0"/>
            <a:chExt cx="672595" cy="536977"/>
          </a:xfrm>
        </p:grpSpPr>
        <p:sp>
          <p:nvSpPr>
            <p:cNvPr id="4" name="Freeform 4"/>
            <p:cNvSpPr/>
            <p:nvPr/>
          </p:nvSpPr>
          <p:spPr>
            <a:xfrm>
              <a:off x="0" y="0"/>
              <a:ext cx="672595" cy="536977"/>
            </a:xfrm>
            <a:custGeom>
              <a:avLst/>
              <a:gdLst/>
              <a:ahLst/>
              <a:cxnLst/>
              <a:rect l="l" t="t" r="r" b="b"/>
              <a:pathLst>
                <a:path w="672595" h="536977">
                  <a:moveTo>
                    <a:pt x="0" y="0"/>
                  </a:moveTo>
                  <a:lnTo>
                    <a:pt x="672595" y="0"/>
                  </a:lnTo>
                  <a:lnTo>
                    <a:pt x="672595" y="536977"/>
                  </a:lnTo>
                  <a:lnTo>
                    <a:pt x="0" y="536977"/>
                  </a:lnTo>
                  <a:close/>
                </a:path>
              </a:pathLst>
            </a:custGeom>
            <a:gradFill rotWithShape="1">
              <a:gsLst>
                <a:gs pos="0">
                  <a:srgbClr val="365E93">
                    <a:alpha val="56000"/>
                  </a:srgbClr>
                </a:gs>
                <a:gs pos="100000">
                  <a:srgbClr val="AF2BA5">
                    <a:alpha val="56000"/>
                  </a:srgbClr>
                </a:gs>
              </a:gsLst>
              <a:lin ang="0"/>
            </a:gradFill>
          </p:spPr>
        </p:sp>
        <p:sp>
          <p:nvSpPr>
            <p:cNvPr id="5" name="TextBox 5"/>
            <p:cNvSpPr txBox="1"/>
            <p:nvPr/>
          </p:nvSpPr>
          <p:spPr>
            <a:xfrm>
              <a:off x="0" y="-38100"/>
              <a:ext cx="672595" cy="57507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05</a:t>
            </a:r>
          </a:p>
        </p:txBody>
      </p:sp>
      <p:sp>
        <p:nvSpPr>
          <p:cNvPr id="7" name="TextBox 7"/>
          <p:cNvSpPr txBox="1"/>
          <p:nvPr/>
        </p:nvSpPr>
        <p:spPr>
          <a:xfrm>
            <a:off x="626254" y="1268456"/>
            <a:ext cx="6108171" cy="2354557"/>
          </a:xfrm>
          <a:prstGeom prst="rect">
            <a:avLst/>
          </a:prstGeom>
        </p:spPr>
        <p:txBody>
          <a:bodyPr lIns="0" tIns="0" rIns="0" bIns="0" rtlCol="0" anchor="t">
            <a:spAutoFit/>
          </a:bodyPr>
          <a:lstStyle/>
          <a:p>
            <a:pPr algn="l">
              <a:lnSpc>
                <a:spcPts val="8688"/>
              </a:lnSpc>
            </a:pPr>
            <a:r>
              <a:rPr lang="en-US" sz="7971">
                <a:solidFill>
                  <a:srgbClr val="FFFFFF"/>
                </a:solidFill>
                <a:latin typeface="Anton"/>
                <a:ea typeface="Anton"/>
                <a:cs typeface="Anton"/>
                <a:sym typeface="Anton"/>
              </a:rPr>
              <a:t>REAL DATASET</a:t>
            </a:r>
          </a:p>
          <a:p>
            <a:pPr algn="l">
              <a:lnSpc>
                <a:spcPts val="4982"/>
              </a:lnSpc>
            </a:pPr>
            <a:r>
              <a:rPr lang="en-US" sz="4571" dirty="0">
                <a:solidFill>
                  <a:srgbClr val="FFFFFF"/>
                </a:solidFill>
                <a:latin typeface="Anton"/>
                <a:ea typeface="Anton"/>
                <a:cs typeface="Anton"/>
                <a:sym typeface="Anton"/>
              </a:rPr>
              <a:t>( STUDENT PERFORMANCE IN EXAM )</a:t>
            </a:r>
          </a:p>
        </p:txBody>
      </p:sp>
      <p:sp>
        <p:nvSpPr>
          <p:cNvPr id="8" name="TextBox 8"/>
          <p:cNvSpPr txBox="1"/>
          <p:nvPr/>
        </p:nvSpPr>
        <p:spPr>
          <a:xfrm>
            <a:off x="4618522" y="5329455"/>
            <a:ext cx="10997822" cy="2035562"/>
          </a:xfrm>
          <a:prstGeom prst="rect">
            <a:avLst/>
          </a:prstGeom>
        </p:spPr>
        <p:txBody>
          <a:bodyPr lIns="0" tIns="0" rIns="0" bIns="0" rtlCol="0" anchor="t">
            <a:spAutoFit/>
          </a:bodyPr>
          <a:lstStyle/>
          <a:p>
            <a:pPr algn="l">
              <a:lnSpc>
                <a:spcPts val="5403"/>
              </a:lnSpc>
              <a:spcBef>
                <a:spcPct val="0"/>
              </a:spcBef>
            </a:pPr>
            <a:r>
              <a:rPr lang="en-US" sz="3859" dirty="0">
                <a:solidFill>
                  <a:srgbClr val="FFFFFF"/>
                </a:solidFill>
                <a:latin typeface="Raleway"/>
                <a:ea typeface="Raleway"/>
                <a:cs typeface="Raleway"/>
                <a:sym typeface="Raleway"/>
              </a:rPr>
              <a:t>the Dataset Shows Test Score for three </a:t>
            </a:r>
            <a:r>
              <a:rPr lang="en-US" sz="3859" dirty="0" err="1">
                <a:solidFill>
                  <a:srgbClr val="FFFFFF"/>
                </a:solidFill>
                <a:latin typeface="Raleway"/>
                <a:ea typeface="Raleway"/>
                <a:cs typeface="Raleway"/>
                <a:sym typeface="Raleway"/>
              </a:rPr>
              <a:t>Suject</a:t>
            </a:r>
            <a:r>
              <a:rPr lang="en-US" sz="3859" dirty="0">
                <a:solidFill>
                  <a:srgbClr val="FFFFFF"/>
                </a:solidFill>
                <a:latin typeface="Raleway"/>
                <a:ea typeface="Raleway"/>
                <a:cs typeface="Raleway"/>
                <a:sym typeface="Raleway"/>
              </a:rPr>
              <a:t> For 1000 Student about (Math - Reading - Writing)</a:t>
            </a:r>
          </a:p>
        </p:txBody>
      </p:sp>
      <p:sp>
        <p:nvSpPr>
          <p:cNvPr id="9" name="TextBox 9"/>
          <p:cNvSpPr txBox="1"/>
          <p:nvPr/>
        </p:nvSpPr>
        <p:spPr>
          <a:xfrm>
            <a:off x="11887200" y="3086100"/>
            <a:ext cx="3444827" cy="361373"/>
          </a:xfrm>
          <a:prstGeom prst="rect">
            <a:avLst/>
          </a:prstGeom>
        </p:spPr>
        <p:txBody>
          <a:bodyPr lIns="0" tIns="0" rIns="0" bIns="0" rtlCol="0" anchor="t">
            <a:spAutoFit/>
          </a:bodyPr>
          <a:lstStyle/>
          <a:p>
            <a:pPr algn="l">
              <a:lnSpc>
                <a:spcPts val="2718"/>
              </a:lnSpc>
            </a:pPr>
            <a:r>
              <a:rPr lang="en-US" sz="2449" b="1" dirty="0">
                <a:solidFill>
                  <a:srgbClr val="FFFFFF"/>
                </a:solidFill>
                <a:latin typeface="Raleway Bold"/>
                <a:ea typeface="Raleway Bold"/>
                <a:cs typeface="Raleway Bold"/>
                <a:sym typeface="Raleway Bold"/>
              </a:rPr>
              <a:t>Link Of </a:t>
            </a:r>
            <a:r>
              <a:rPr lang="en-US" sz="2449" b="1" dirty="0" err="1">
                <a:solidFill>
                  <a:srgbClr val="FFFFFF"/>
                </a:solidFill>
                <a:latin typeface="Raleway Bold"/>
                <a:ea typeface="Raleway Bold"/>
                <a:cs typeface="Raleway Bold"/>
                <a:sym typeface="Raleway Bold"/>
              </a:rPr>
              <a:t>DataSet</a:t>
            </a:r>
            <a:endParaRPr lang="en-US" sz="2449" b="1" dirty="0">
              <a:solidFill>
                <a:srgbClr val="FFFFFF"/>
              </a:solidFill>
              <a:latin typeface="Raleway Bold"/>
              <a:ea typeface="Raleway Bold"/>
              <a:cs typeface="Raleway Bold"/>
              <a:sym typeface="Raleway Bold"/>
            </a:endParaRPr>
          </a:p>
        </p:txBody>
      </p:sp>
      <p:sp>
        <p:nvSpPr>
          <p:cNvPr id="13" name="TextBox 12">
            <a:extLst>
              <a:ext uri="{FF2B5EF4-FFF2-40B4-BE49-F238E27FC236}">
                <a16:creationId xmlns:a16="http://schemas.microsoft.com/office/drawing/2014/main" id="{316D1CE0-71F8-385F-5646-10953A610256}"/>
              </a:ext>
            </a:extLst>
          </p:cNvPr>
          <p:cNvSpPr txBox="1"/>
          <p:nvPr/>
        </p:nvSpPr>
        <p:spPr>
          <a:xfrm>
            <a:off x="9226195" y="1866900"/>
            <a:ext cx="8435551" cy="954107"/>
          </a:xfrm>
          <a:prstGeom prst="rect">
            <a:avLst/>
          </a:prstGeom>
          <a:noFill/>
        </p:spPr>
        <p:txBody>
          <a:bodyPr wrap="square" rtlCol="0">
            <a:spAutoFit/>
          </a:bodyPr>
          <a:lstStyle/>
          <a:p>
            <a:r>
              <a:rPr lang="en-US" sz="2800" dirty="0">
                <a:solidFill>
                  <a:schemeClr val="bg1"/>
                </a:solidFill>
              </a:rPr>
              <a:t>https://www.kaggle.com/datasets/spscientist/students-performance-in-exams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73098" y="891877"/>
            <a:ext cx="14341804" cy="8176308"/>
          </a:xfrm>
          <a:custGeom>
            <a:avLst/>
            <a:gdLst/>
            <a:ahLst/>
            <a:cxnLst/>
            <a:rect l="l" t="t" r="r" b="b"/>
            <a:pathLst>
              <a:path w="14341804" h="8176308">
                <a:moveTo>
                  <a:pt x="0" y="0"/>
                </a:moveTo>
                <a:lnTo>
                  <a:pt x="14341804" y="0"/>
                </a:lnTo>
                <a:lnTo>
                  <a:pt x="14341804" y="8176308"/>
                </a:lnTo>
                <a:lnTo>
                  <a:pt x="0" y="8176308"/>
                </a:lnTo>
                <a:lnTo>
                  <a:pt x="0" y="0"/>
                </a:lnTo>
                <a:close/>
              </a:path>
            </a:pathLst>
          </a:custGeom>
          <a:blipFill>
            <a:blip r:embed="rId4"/>
            <a:stretch>
              <a:fillRect l="-1953" t="-53326" r="-1953"/>
            </a:stretch>
          </a:blipFill>
        </p:spPr>
      </p:sp>
      <p:sp>
        <p:nvSpPr>
          <p:cNvPr id="4" name="Freeform 4"/>
          <p:cNvSpPr/>
          <p:nvPr/>
        </p:nvSpPr>
        <p:spPr>
          <a:xfrm>
            <a:off x="16813855" y="0"/>
            <a:ext cx="2471566" cy="2840881"/>
          </a:xfrm>
          <a:custGeom>
            <a:avLst/>
            <a:gdLst/>
            <a:ahLst/>
            <a:cxnLst/>
            <a:rect l="l" t="t" r="r" b="b"/>
            <a:pathLst>
              <a:path w="2471566" h="2840881">
                <a:moveTo>
                  <a:pt x="0" y="0"/>
                </a:moveTo>
                <a:lnTo>
                  <a:pt x="2471567" y="0"/>
                </a:lnTo>
                <a:lnTo>
                  <a:pt x="2471567" y="2840881"/>
                </a:lnTo>
                <a:lnTo>
                  <a:pt x="0" y="2840881"/>
                </a:lnTo>
                <a:lnTo>
                  <a:pt x="0" y="0"/>
                </a:lnTo>
                <a:close/>
              </a:path>
            </a:pathLst>
          </a:custGeom>
          <a:blipFill>
            <a:blip r:embed="rId5"/>
            <a:stretch>
              <a:fillRect/>
            </a:stretch>
          </a:blipFill>
        </p:spPr>
      </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06</a:t>
            </a:r>
          </a:p>
        </p:txBody>
      </p:sp>
      <p:pic>
        <p:nvPicPr>
          <p:cNvPr id="8" name="Picture 7" descr="A graph of blue rectangular bars&#10;&#10;Description automatically generated with medium confidence">
            <a:extLst>
              <a:ext uri="{FF2B5EF4-FFF2-40B4-BE49-F238E27FC236}">
                <a16:creationId xmlns:a16="http://schemas.microsoft.com/office/drawing/2014/main" id="{AD46B6C8-5DAB-C21D-362C-D3C1CB2583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1800" y="829196"/>
            <a:ext cx="11811000" cy="7086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73098" y="891877"/>
            <a:ext cx="14341804" cy="8176308"/>
          </a:xfrm>
          <a:custGeom>
            <a:avLst/>
            <a:gdLst/>
            <a:ahLst/>
            <a:cxnLst/>
            <a:rect l="l" t="t" r="r" b="b"/>
            <a:pathLst>
              <a:path w="14341804" h="8176308">
                <a:moveTo>
                  <a:pt x="0" y="0"/>
                </a:moveTo>
                <a:lnTo>
                  <a:pt x="14341804" y="0"/>
                </a:lnTo>
                <a:lnTo>
                  <a:pt x="14341804" y="8176308"/>
                </a:lnTo>
                <a:lnTo>
                  <a:pt x="0" y="8176308"/>
                </a:lnTo>
                <a:lnTo>
                  <a:pt x="0" y="0"/>
                </a:lnTo>
                <a:close/>
              </a:path>
            </a:pathLst>
          </a:custGeom>
          <a:blipFill>
            <a:blip r:embed="rId4"/>
            <a:stretch>
              <a:fillRect l="-1953" t="-53326" r="-1953"/>
            </a:stretch>
          </a:blipFill>
        </p:spPr>
      </p:sp>
      <p:sp>
        <p:nvSpPr>
          <p:cNvPr id="4" name="Freeform 4"/>
          <p:cNvSpPr/>
          <p:nvPr/>
        </p:nvSpPr>
        <p:spPr>
          <a:xfrm>
            <a:off x="16813855" y="0"/>
            <a:ext cx="2471566" cy="2840881"/>
          </a:xfrm>
          <a:custGeom>
            <a:avLst/>
            <a:gdLst/>
            <a:ahLst/>
            <a:cxnLst/>
            <a:rect l="l" t="t" r="r" b="b"/>
            <a:pathLst>
              <a:path w="2471566" h="2840881">
                <a:moveTo>
                  <a:pt x="0" y="0"/>
                </a:moveTo>
                <a:lnTo>
                  <a:pt x="2471567" y="0"/>
                </a:lnTo>
                <a:lnTo>
                  <a:pt x="2471567" y="2840881"/>
                </a:lnTo>
                <a:lnTo>
                  <a:pt x="0" y="2840881"/>
                </a:lnTo>
                <a:lnTo>
                  <a:pt x="0" y="0"/>
                </a:lnTo>
                <a:close/>
              </a:path>
            </a:pathLst>
          </a:custGeom>
          <a:blipFill>
            <a:blip r:embed="rId5"/>
            <a:stretch>
              <a:fillRect/>
            </a:stretch>
          </a:blipFill>
        </p:spPr>
      </p:sp>
      <p:sp>
        <p:nvSpPr>
          <p:cNvPr id="5" name="Freeform 5"/>
          <p:cNvSpPr/>
          <p:nvPr/>
        </p:nvSpPr>
        <p:spPr>
          <a:xfrm>
            <a:off x="2483906" y="1028700"/>
            <a:ext cx="13320187" cy="6660094"/>
          </a:xfrm>
          <a:custGeom>
            <a:avLst/>
            <a:gdLst/>
            <a:ahLst/>
            <a:cxnLst/>
            <a:rect l="l" t="t" r="r" b="b"/>
            <a:pathLst>
              <a:path w="13320187" h="6660094">
                <a:moveTo>
                  <a:pt x="0" y="0"/>
                </a:moveTo>
                <a:lnTo>
                  <a:pt x="13320188" y="0"/>
                </a:lnTo>
                <a:lnTo>
                  <a:pt x="13320188" y="6660094"/>
                </a:lnTo>
                <a:lnTo>
                  <a:pt x="0" y="6660094"/>
                </a:lnTo>
                <a:lnTo>
                  <a:pt x="0" y="0"/>
                </a:lnTo>
                <a:close/>
              </a:path>
            </a:pathLst>
          </a:custGeom>
          <a:blipFill>
            <a:blip r:embed="rId6"/>
            <a:stretch>
              <a:fillRect/>
            </a:stretch>
          </a:blipFill>
        </p:spPr>
      </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37614" y="677948"/>
            <a:ext cx="17703399" cy="8835681"/>
          </a:xfrm>
          <a:custGeom>
            <a:avLst/>
            <a:gdLst/>
            <a:ahLst/>
            <a:cxnLst/>
            <a:rect l="l" t="t" r="r" b="b"/>
            <a:pathLst>
              <a:path w="17703399" h="8835681">
                <a:moveTo>
                  <a:pt x="0" y="0"/>
                </a:moveTo>
                <a:lnTo>
                  <a:pt x="17703398" y="0"/>
                </a:lnTo>
                <a:lnTo>
                  <a:pt x="17703398" y="8835681"/>
                </a:lnTo>
                <a:lnTo>
                  <a:pt x="0" y="8835681"/>
                </a:lnTo>
                <a:lnTo>
                  <a:pt x="0" y="0"/>
                </a:lnTo>
                <a:close/>
              </a:path>
            </a:pathLst>
          </a:custGeom>
          <a:blipFill>
            <a:blip r:embed="rId4"/>
            <a:stretch>
              <a:fillRect t="-67320" b="-1234"/>
            </a:stretch>
          </a:blipFill>
        </p:spPr>
      </p:sp>
      <p:sp>
        <p:nvSpPr>
          <p:cNvPr id="5" name="TextBox 5"/>
          <p:cNvSpPr txBox="1"/>
          <p:nvPr/>
        </p:nvSpPr>
        <p:spPr>
          <a:xfrm>
            <a:off x="1028700" y="9285414"/>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08</a:t>
            </a:r>
          </a:p>
        </p:txBody>
      </p:sp>
      <p:pic>
        <p:nvPicPr>
          <p:cNvPr id="7" name="Picture 6" descr="A graph with numbers and a chart&#10;&#10;Description automatically generated with medium confidence">
            <a:extLst>
              <a:ext uri="{FF2B5EF4-FFF2-40B4-BE49-F238E27FC236}">
                <a16:creationId xmlns:a16="http://schemas.microsoft.com/office/drawing/2014/main" id="{E3963292-796E-308B-C1F6-F4DA04F44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714500"/>
            <a:ext cx="17830800" cy="5943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37614" y="677948"/>
            <a:ext cx="17703399" cy="8835681"/>
          </a:xfrm>
          <a:custGeom>
            <a:avLst/>
            <a:gdLst/>
            <a:ahLst/>
            <a:cxnLst/>
            <a:rect l="l" t="t" r="r" b="b"/>
            <a:pathLst>
              <a:path w="17703399" h="8835681">
                <a:moveTo>
                  <a:pt x="0" y="0"/>
                </a:moveTo>
                <a:lnTo>
                  <a:pt x="17703398" y="0"/>
                </a:lnTo>
                <a:lnTo>
                  <a:pt x="17703398" y="8835681"/>
                </a:lnTo>
                <a:lnTo>
                  <a:pt x="0" y="8835681"/>
                </a:lnTo>
                <a:lnTo>
                  <a:pt x="0" y="0"/>
                </a:lnTo>
                <a:close/>
              </a:path>
            </a:pathLst>
          </a:custGeom>
          <a:blipFill>
            <a:blip r:embed="rId4"/>
            <a:stretch>
              <a:fillRect t="-67320" b="-1234"/>
            </a:stretch>
          </a:blipFill>
        </p:spPr>
      </p:sp>
      <p:sp>
        <p:nvSpPr>
          <p:cNvPr id="4" name="TextBox 4"/>
          <p:cNvSpPr txBox="1"/>
          <p:nvPr/>
        </p:nvSpPr>
        <p:spPr>
          <a:xfrm>
            <a:off x="1028700" y="9285414"/>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09</a:t>
            </a:r>
          </a:p>
        </p:txBody>
      </p:sp>
      <p:sp>
        <p:nvSpPr>
          <p:cNvPr id="5" name="Freeform 5"/>
          <p:cNvSpPr/>
          <p:nvPr/>
        </p:nvSpPr>
        <p:spPr>
          <a:xfrm>
            <a:off x="437614" y="1704855"/>
            <a:ext cx="17703399" cy="5908509"/>
          </a:xfrm>
          <a:custGeom>
            <a:avLst/>
            <a:gdLst/>
            <a:ahLst/>
            <a:cxnLst/>
            <a:rect l="l" t="t" r="r" b="b"/>
            <a:pathLst>
              <a:path w="17703399" h="5908509">
                <a:moveTo>
                  <a:pt x="0" y="0"/>
                </a:moveTo>
                <a:lnTo>
                  <a:pt x="17703398" y="0"/>
                </a:lnTo>
                <a:lnTo>
                  <a:pt x="17703398" y="5908509"/>
                </a:lnTo>
                <a:lnTo>
                  <a:pt x="0" y="5908509"/>
                </a:lnTo>
                <a:lnTo>
                  <a:pt x="0" y="0"/>
                </a:lnTo>
                <a:close/>
              </a:path>
            </a:pathLst>
          </a:custGeom>
          <a:blipFill>
            <a:blip r:embed="rId5"/>
            <a:stretch>
              <a:fillRect/>
            </a:stretch>
          </a:blipFill>
        </p:spPr>
      </p:sp>
      <p:sp>
        <p:nvSpPr>
          <p:cNvPr id="6" name="TextBox 7">
            <a:extLst>
              <a:ext uri="{FF2B5EF4-FFF2-40B4-BE49-F238E27FC236}">
                <a16:creationId xmlns:a16="http://schemas.microsoft.com/office/drawing/2014/main" id="{15BB1CCE-411A-36ED-A041-38752771BD78}"/>
              </a:ext>
            </a:extLst>
          </p:cNvPr>
          <p:cNvSpPr txBox="1"/>
          <p:nvPr/>
        </p:nvSpPr>
        <p:spPr>
          <a:xfrm>
            <a:off x="609600" y="498893"/>
            <a:ext cx="14156546" cy="1115690"/>
          </a:xfrm>
          <a:prstGeom prst="rect">
            <a:avLst/>
          </a:prstGeom>
        </p:spPr>
        <p:txBody>
          <a:bodyPr wrap="square" lIns="0" tIns="0" rIns="0" bIns="0" rtlCol="0" anchor="t">
            <a:spAutoFit/>
          </a:bodyPr>
          <a:lstStyle/>
          <a:p>
            <a:pPr algn="l">
              <a:lnSpc>
                <a:spcPts val="8688"/>
              </a:lnSpc>
            </a:pPr>
            <a:r>
              <a:rPr lang="en-US" sz="7971" dirty="0">
                <a:solidFill>
                  <a:srgbClr val="FFFFFF"/>
                </a:solidFill>
                <a:latin typeface="Anton"/>
                <a:ea typeface="Anton"/>
                <a:cs typeface="Anton"/>
                <a:sym typeface="Anton"/>
              </a:rPr>
              <a:t>When Global Minimum </a:t>
            </a:r>
            <a:endParaRPr lang="en-US" sz="4571" dirty="0">
              <a:solidFill>
                <a:srgbClr val="FFFFFF"/>
              </a:solidFill>
              <a:latin typeface="Anton"/>
              <a:ea typeface="Anton"/>
              <a:cs typeface="Anton"/>
              <a:sym typeface="Anto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420</Words>
  <Application>Microsoft Office PowerPoint</Application>
  <PresentationFormat>Custom</PresentationFormat>
  <Paragraphs>65</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Raleway</vt:lpstr>
      <vt:lpstr>Canva Sans Bold</vt:lpstr>
      <vt:lpstr>Raleway Bold</vt:lpstr>
      <vt:lpstr>Arial</vt:lpstr>
      <vt:lpstr>Anton</vt:lpstr>
      <vt:lpstr>Calibri</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Convex</dc:title>
  <cp:lastModifiedBy>Ziad Adel</cp:lastModifiedBy>
  <cp:revision>4</cp:revision>
  <dcterms:created xsi:type="dcterms:W3CDTF">2006-08-16T00:00:00Z</dcterms:created>
  <dcterms:modified xsi:type="dcterms:W3CDTF">2024-12-09T17:16:03Z</dcterms:modified>
  <dc:identifier>DAGYhacORTI</dc:identifier>
</cp:coreProperties>
</file>